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c019d4c8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c019d4c8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c019d4c8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c019d4c8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9520d150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9520d150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9520d150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9520d150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9520d150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9520d150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c019d4c8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c019d4c8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9520d150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9520d150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c019d4c8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c019d4c8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c019d4c8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c019d4c8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9520d1505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9520d1505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a3edce2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a3edce2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a3edce2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a3edce2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9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a3edce21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a3edce21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9520d15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9520d15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520d150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9520d150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9520d150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9520d150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Agreement on the Conservation of African-Eurasian Migratory Waterbirds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9520d150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9520d1505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c019d4c8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c019d4c8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96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</a:rPr>
              <a:t>South Africa’s Biodiversity Data Pipeline for Wetlands and Waterbirds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2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Pachi Cervantes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SEEC Symposium 2022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"/>
            <a:ext cx="9144000" cy="14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217125"/>
            <a:ext cx="2831775" cy="9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8275" y="4217125"/>
            <a:ext cx="2992445" cy="9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9025" y="3750825"/>
            <a:ext cx="1210825" cy="139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73D24F4-B71E-EE0A-DD87-804019B769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31"/>
    </mc:Choice>
    <mc:Fallback xmlns="">
      <p:transition spd="slow" advTm="37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Indicators and data inputs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African Bird Atlas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Coordinated Waterbird 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Abundance-related indicators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Abundance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Seasonal abundance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Abundance for guilds, sites, …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…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Environmental data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600" y="3809050"/>
            <a:ext cx="4457201" cy="9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199" y="628900"/>
            <a:ext cx="1437150" cy="1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750" y="2426225"/>
            <a:ext cx="1881250" cy="12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2075" y="628900"/>
            <a:ext cx="1721125" cy="1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F489FA-15B2-24DA-0EC3-10393EAA74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16"/>
    </mc:Choice>
    <mc:Fallback>
      <p:transition spd="slow" advTm="12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Indicators and data inputs</a:t>
            </a: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African Bird Atlas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Coordinated Waterbird Counts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Environmental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Ancillary information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Weather data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Surface water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Wetland condition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…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600" y="3809050"/>
            <a:ext cx="4457201" cy="9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199" y="628900"/>
            <a:ext cx="1437150" cy="1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750" y="2426225"/>
            <a:ext cx="1881250" cy="12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2075" y="628900"/>
            <a:ext cx="1721125" cy="1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B469DB9-CE18-041F-10CE-8B0054D669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1"/>
    </mc:Choice>
    <mc:Fallback>
      <p:transition spd="slow" advTm="1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Species distribution</a:t>
            </a: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3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Occupancy models for ABAP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Spatio-temporal effects using splines (occuR package)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Moving three-year window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5525" y="445025"/>
            <a:ext cx="4698476" cy="46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7402260-7398-A4F8-DCB5-07C9C3351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43"/>
    </mc:Choice>
    <mc:Fallback>
      <p:transition spd="slow" advTm="29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Species abundance</a:t>
            </a: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State-space model for CWAC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Species- and site- specific models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Aggregate results to obtain abundance at larger scales</a:t>
            </a:r>
            <a:endParaRPr sz="1600"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724000"/>
            <a:ext cx="4018445" cy="19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311700" y="4761850"/>
            <a:ext cx="3744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Barshep </a:t>
            </a:r>
            <a:r>
              <a:rPr lang="en-GB" sz="1300" i="1"/>
              <a:t>et al</a:t>
            </a:r>
            <a:r>
              <a:rPr lang="en-GB" sz="1300"/>
              <a:t>. 2017, Global Eco. and Con. 12</a:t>
            </a:r>
            <a:endParaRPr sz="1300"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0175" y="772775"/>
            <a:ext cx="4557624" cy="37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AB8263E-8ED7-B92A-8EF2-40582A8C1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96"/>
    </mc:Choice>
    <mc:Fallback>
      <p:transition spd="slow" advTm="96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Community diversity</a:t>
            </a: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Waterbird Conservation Value (Harebottle </a:t>
            </a:r>
            <a:r>
              <a:rPr lang="en-GB" i="1"/>
              <a:t>et al</a:t>
            </a:r>
            <a:r>
              <a:rPr lang="en-GB"/>
              <a:t>. 2016, Ostrich 87)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Living Planet Index (see Loh </a:t>
            </a:r>
            <a:r>
              <a:rPr lang="en-GB" i="1"/>
              <a:t>et al</a:t>
            </a:r>
            <a:r>
              <a:rPr lang="en-GB"/>
              <a:t>. 2005, Phi. Trans. Roy. Soc. 360)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Hill’s numbers (Hill 1973, Ecology 54)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…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350" y="2715400"/>
            <a:ext cx="25812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989373-3C92-9150-F1C1-152B658C7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9"/>
    </mc:Choice>
    <mc:Fallback xmlns="">
      <p:transition spd="slow" advTm="11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 and challenges</a:t>
            </a: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Challenges: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One model to fit them all</a:t>
            </a:r>
            <a:endParaRPr sz="1600"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4938" y="1980825"/>
            <a:ext cx="2889969" cy="27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3513" y="1980825"/>
            <a:ext cx="2875550" cy="27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983F80-23D1-34A0-1C55-1687C05569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26"/>
    </mc:Choice>
    <mc:Fallback>
      <p:transition spd="slow" advTm="7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 and challenges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Challenges: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One model to fit them all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Running time</a:t>
            </a:r>
            <a:endParaRPr sz="1600" dirty="0"/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Occupancy: ~ 2.5 hours per species and year</a:t>
            </a:r>
            <a:endParaRPr sz="1600" dirty="0"/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Abundance: ~ 700 sites and ~200 species</a:t>
            </a:r>
            <a:endParaRPr sz="16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EC49523-5D49-4E80-20F9-545A5D6933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58"/>
    </mc:Choice>
    <mc:Fallback xmlns="">
      <p:transition spd="slow" advTm="4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 and challenges</a:t>
            </a: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Challenges: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One model to fit them all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Running time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Species with few detections</a:t>
            </a:r>
            <a:endParaRPr sz="1600"/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Large uncertainty</a:t>
            </a:r>
            <a:endParaRPr sz="1600"/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No convergence</a:t>
            </a:r>
            <a:endParaRPr sz="16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D49EC3-2D66-689D-5063-334C7FB40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9"/>
    </mc:Choice>
    <mc:Fallback xmlns="">
      <p:transition spd="slow" advTm="17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 and challenges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Challenges: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One model to fit them all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Running time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Species with few detections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Irregular monitoring across sites</a:t>
            </a:r>
            <a:endParaRPr sz="1600"/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No convergence</a:t>
            </a:r>
            <a:endParaRPr sz="1600"/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Spurious abundance patterns due to sites monitored? </a:t>
            </a:r>
            <a:endParaRPr sz="16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37D9330-28EA-B145-CF27-C7A68213D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91"/>
    </mc:Choice>
    <mc:Fallback xmlns="">
      <p:transition spd="slow" advTm="3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7749" y="685250"/>
            <a:ext cx="5228500" cy="416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A98B32-1B5B-384C-82B1-7A41C4EC82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4"/>
    </mc:Choice>
    <mc:Fallback xmlns="">
      <p:transition spd="slow" advTm="12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230200" y="56975"/>
            <a:ext cx="485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6366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2D65BE-BEAD-65C5-D898-A9A6DCEBB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68"/>
    </mc:Choice>
    <mc:Fallback xmlns="">
      <p:transition spd="slow" advTm="37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230200" y="56975"/>
            <a:ext cx="485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6366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3124" y="3519777"/>
            <a:ext cx="3448524" cy="152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A3A4A63-F167-B286-DD8B-2F9511C53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92"/>
    </mc:Choice>
    <mc:Fallback xmlns="">
      <p:transition spd="slow" advTm="22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230200" y="56975"/>
            <a:ext cx="485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6366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9449" y="934475"/>
            <a:ext cx="4557751" cy="1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3124" y="3519777"/>
            <a:ext cx="3448524" cy="152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154000" y="2676450"/>
            <a:ext cx="351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FBIS:https://freshwaterbiodiversity.org/</a:t>
            </a: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692A36-4E9C-A663-030F-021B54246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61"/>
    </mc:Choice>
    <mc:Fallback xmlns="">
      <p:transition spd="slow" advTm="1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4230200" y="56975"/>
            <a:ext cx="485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6366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3124" y="3519777"/>
            <a:ext cx="3448524" cy="152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4525" y="629675"/>
            <a:ext cx="1481775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230200" y="923825"/>
            <a:ext cx="143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~ 347,000 records</a:t>
            </a:r>
            <a:endParaRPr sz="12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739 sites</a:t>
            </a:r>
            <a:endParaRPr sz="12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7025" y="1723900"/>
            <a:ext cx="945125" cy="11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230200" y="1967450"/>
            <a:ext cx="166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~ 17.6 million records</a:t>
            </a:r>
            <a:endParaRPr sz="12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14061 pentads</a:t>
            </a:r>
            <a:endParaRPr sz="120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BAD39B1-8BEA-6193-4760-87F8DD6F95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85"/>
    </mc:Choice>
    <mc:Fallback xmlns="">
      <p:transition spd="slow" advTm="32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1894600" y="4306450"/>
            <a:ext cx="174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F3F3F3"/>
                </a:solidFill>
              </a:rPr>
              <a:t>BIRDIE</a:t>
            </a:r>
            <a:endParaRPr sz="3000" b="1">
              <a:solidFill>
                <a:srgbClr val="F3F3F3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941E97A-AB10-F2B8-3DED-E80CF0420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4"/>
    </mc:Choice>
    <mc:Fallback xmlns="">
      <p:transition spd="slow" advTm="20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is BIRDIE intended for?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International agreements: Ramsar, AEWA, ...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National programmes: National Biodiversity Assessments, Red Listing,...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Site-specific programmes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Researchers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General public: birders, naturalists, …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…</a:t>
            </a: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1AECEAB-CC5E-6452-F4B7-DB242D60B8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20"/>
    </mc:Choice>
    <mc:Fallback>
      <p:transition spd="slow" advTm="3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Indicators and data inputs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African Bird Atlas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Coordinated Waterbird Counts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Environmental data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600" y="3809050"/>
            <a:ext cx="4457201" cy="9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199" y="628900"/>
            <a:ext cx="1437150" cy="1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750" y="2426225"/>
            <a:ext cx="1881250" cy="12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2075" y="628900"/>
            <a:ext cx="1721125" cy="1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B8EAB8-DA57-8C09-8BE9-3A611514A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2"/>
    </mc:Choice>
    <mc:Fallback>
      <p:transition spd="slow" advTm="4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Indicators and data inputs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African Bird Atlas Project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Distribution-related indicators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Occupancy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Area of occupancy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Extent of occurrence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…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Coordinated Waterbird Counts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Environmental data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600" y="3809050"/>
            <a:ext cx="4457201" cy="9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199" y="628900"/>
            <a:ext cx="1437150" cy="1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750" y="2426225"/>
            <a:ext cx="1881250" cy="12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2075" y="628900"/>
            <a:ext cx="1721125" cy="1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DEC027-0F68-CA51-461C-ECCC0BD5C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0"/>
    </mc:Choice>
    <mc:Fallback>
      <p:transition spd="slow" advTm="20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</Words>
  <Application>Microsoft Office PowerPoint</Application>
  <PresentationFormat>On-screen Show (16:9)</PresentationFormat>
  <Paragraphs>91</Paragraphs>
  <Slides>19</Slides>
  <Notes>19</Notes>
  <HiddenSlides>0</HiddenSlides>
  <MMClips>19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Simple Light</vt:lpstr>
      <vt:lpstr>South Africa’s Biodiversity Data Pipeline for Wetlands and Waterbirds</vt:lpstr>
      <vt:lpstr>Introduction</vt:lpstr>
      <vt:lpstr>Introduction</vt:lpstr>
      <vt:lpstr>Introduction</vt:lpstr>
      <vt:lpstr>Introduction</vt:lpstr>
      <vt:lpstr>PowerPoint Presentation</vt:lpstr>
      <vt:lpstr>Who is BIRDIE intended for?</vt:lpstr>
      <vt:lpstr>Indicators and data inputs</vt:lpstr>
      <vt:lpstr>Indicators and data inputs</vt:lpstr>
      <vt:lpstr>Indicators and data inputs</vt:lpstr>
      <vt:lpstr>Indicators and data inputs</vt:lpstr>
      <vt:lpstr>Species distribution</vt:lpstr>
      <vt:lpstr>Species abundance</vt:lpstr>
      <vt:lpstr>Community diversity</vt:lpstr>
      <vt:lpstr>Progress and challenges</vt:lpstr>
      <vt:lpstr>Progress and challenges</vt:lpstr>
      <vt:lpstr>Progress and challenges</vt:lpstr>
      <vt:lpstr>Progress and challenges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Africa’s Biodiversity Data Pipeline for Wetlands and Waterbirds</dc:title>
  <cp:lastModifiedBy>Pachi Cervantes</cp:lastModifiedBy>
  <cp:revision>5</cp:revision>
  <dcterms:modified xsi:type="dcterms:W3CDTF">2022-05-14T14:07:25Z</dcterms:modified>
</cp:coreProperties>
</file>